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2" r:id="rId1"/>
  </p:sldMasterIdLst>
  <p:notesMasterIdLst>
    <p:notesMasterId r:id="rId77"/>
  </p:notesMasterIdLst>
  <p:sldIdLst>
    <p:sldId id="256" r:id="rId2"/>
    <p:sldId id="257" r:id="rId3"/>
    <p:sldId id="280" r:id="rId4"/>
    <p:sldId id="281" r:id="rId5"/>
    <p:sldId id="286" r:id="rId6"/>
    <p:sldId id="287" r:id="rId7"/>
    <p:sldId id="283" r:id="rId8"/>
    <p:sldId id="288" r:id="rId9"/>
    <p:sldId id="294" r:id="rId10"/>
    <p:sldId id="289" r:id="rId11"/>
    <p:sldId id="295" r:id="rId12"/>
    <p:sldId id="296" r:id="rId13"/>
    <p:sldId id="299" r:id="rId14"/>
    <p:sldId id="297" r:id="rId15"/>
    <p:sldId id="298" r:id="rId16"/>
    <p:sldId id="290" r:id="rId17"/>
    <p:sldId id="291" r:id="rId18"/>
    <p:sldId id="300" r:id="rId19"/>
    <p:sldId id="292" r:id="rId20"/>
    <p:sldId id="293" r:id="rId21"/>
    <p:sldId id="303" r:id="rId22"/>
    <p:sldId id="304" r:id="rId23"/>
    <p:sldId id="301" r:id="rId24"/>
    <p:sldId id="302" r:id="rId25"/>
    <p:sldId id="284" r:id="rId26"/>
    <p:sldId id="305" r:id="rId27"/>
    <p:sldId id="309" r:id="rId28"/>
    <p:sldId id="310" r:id="rId29"/>
    <p:sldId id="306" r:id="rId30"/>
    <p:sldId id="307" r:id="rId31"/>
    <p:sldId id="308" r:id="rId32"/>
    <p:sldId id="311" r:id="rId33"/>
    <p:sldId id="312" r:id="rId34"/>
    <p:sldId id="315" r:id="rId35"/>
    <p:sldId id="316" r:id="rId36"/>
    <p:sldId id="313" r:id="rId37"/>
    <p:sldId id="314" r:id="rId38"/>
    <p:sldId id="317" r:id="rId39"/>
    <p:sldId id="285" r:id="rId40"/>
    <p:sldId id="324" r:id="rId41"/>
    <p:sldId id="318" r:id="rId42"/>
    <p:sldId id="325" r:id="rId43"/>
    <p:sldId id="319" r:id="rId44"/>
    <p:sldId id="320" r:id="rId45"/>
    <p:sldId id="321" r:id="rId46"/>
    <p:sldId id="322" r:id="rId47"/>
    <p:sldId id="323" r:id="rId48"/>
    <p:sldId id="326" r:id="rId49"/>
    <p:sldId id="329" r:id="rId50"/>
    <p:sldId id="330" r:id="rId51"/>
    <p:sldId id="327" r:id="rId52"/>
    <p:sldId id="334" r:id="rId53"/>
    <p:sldId id="335" r:id="rId54"/>
    <p:sldId id="338" r:id="rId55"/>
    <p:sldId id="339" r:id="rId56"/>
    <p:sldId id="340" r:id="rId57"/>
    <p:sldId id="342" r:id="rId58"/>
    <p:sldId id="343" r:id="rId59"/>
    <p:sldId id="345" r:id="rId60"/>
    <p:sldId id="344" r:id="rId61"/>
    <p:sldId id="347" r:id="rId62"/>
    <p:sldId id="348" r:id="rId63"/>
    <p:sldId id="349" r:id="rId64"/>
    <p:sldId id="331" r:id="rId65"/>
    <p:sldId id="346" r:id="rId66"/>
    <p:sldId id="352" r:id="rId67"/>
    <p:sldId id="353" r:id="rId68"/>
    <p:sldId id="354" r:id="rId69"/>
    <p:sldId id="355" r:id="rId70"/>
    <p:sldId id="350" r:id="rId71"/>
    <p:sldId id="356" r:id="rId72"/>
    <p:sldId id="351" r:id="rId73"/>
    <p:sldId id="357" r:id="rId74"/>
    <p:sldId id="358" r:id="rId75"/>
    <p:sldId id="341" r:id="rId7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413b" initials="1" lastIdx="0" clrIdx="0">
    <p:extLst>
      <p:ext uri="{19B8F6BF-5375-455C-9EA6-DF929625EA0E}">
        <p15:presenceInfo xmlns:p15="http://schemas.microsoft.com/office/powerpoint/2012/main" userId="1413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287"/>
    <a:srgbClr val="FF66FF"/>
    <a:srgbClr val="0000FF"/>
    <a:srgbClr val="EB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47" autoAdjust="0"/>
  </p:normalViewPr>
  <p:slideViewPr>
    <p:cSldViewPr>
      <p:cViewPr>
        <p:scale>
          <a:sx n="75" d="100"/>
          <a:sy n="75" d="100"/>
        </p:scale>
        <p:origin x="198" y="5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280E3-EC4F-4748-B467-2837753BCA69}" type="datetimeFigureOut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BE3B3-5BCF-490F-A53C-F56F9C798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95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05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703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06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81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857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80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724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68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988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568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2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470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190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405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729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395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08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81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066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604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671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33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598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445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15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168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3679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816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784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4094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992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142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3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751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111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404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431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628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646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27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7F37-5DD5-491E-847C-40A887BDEEC8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53336"/>
            <a:ext cx="1066800" cy="3291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275E7F-4810-4775-A4A1-6048A80E0D9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45" y="18288"/>
            <a:ext cx="370959" cy="330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2B2F-B984-4A6C-957D-7221C8B5CE1F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06B9-3780-4810-80E5-EE5DCFB70CC9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A9C1-CBFA-4C1B-9AFB-1CDD51DAE7BE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15323" y="6437623"/>
            <a:ext cx="1066800" cy="3291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275E7F-4810-4775-A4A1-6048A80E0D9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45" y="18288"/>
            <a:ext cx="370959" cy="330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06D2-8CEC-4EFE-BE09-C56D6D791FF4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934D-FF3B-4B95-8F37-93A53DA20BBD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922A-3F7D-4F21-8E30-8D043E4E1C70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557-2743-40CB-9D48-E58BF1496A18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CCCE4-9509-47AA-BD56-DF84ACA2CA0D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6573-7456-441F-BE1C-E456C88EB356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D918F-83CA-4932-B1C4-73C3B44EF63D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8E9F0D7-0491-48E3-A2EE-361CCC4013FE}" type="datetime1">
              <a:rPr lang="zh-TW" altLang="en-US" smtClean="0"/>
              <a:t>2017/12/21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76136" y="980728"/>
            <a:ext cx="8611986" cy="1809340"/>
          </a:xfrm>
        </p:spPr>
        <p:txBody>
          <a:bodyPr>
            <a:noAutofit/>
          </a:bodyPr>
          <a:lstStyle/>
          <a:p>
            <a:pPr algn="r"/>
            <a:r>
              <a:rPr lang="en-US" altLang="zh-TW" sz="2400" b="1" cap="none" dirty="0">
                <a:solidFill>
                  <a:schemeClr val="tx1"/>
                </a:solidFill>
                <a:ea typeface="Adobe Gothic Std B" panose="020B0800000000000000" pitchFamily="34" charset="-128"/>
              </a:rPr>
              <a:t>Programming Contest </a:t>
            </a:r>
            <a:r>
              <a:rPr lang="en-US" altLang="zh-TW" sz="2400" b="1" cap="none" dirty="0" smtClean="0">
                <a:solidFill>
                  <a:schemeClr val="tx1"/>
                </a:solidFill>
                <a:ea typeface="Adobe Gothic Std B" panose="020B0800000000000000" pitchFamily="34" charset="-128"/>
              </a:rPr>
              <a:t>Control</a:t>
            </a:r>
            <a:br>
              <a:rPr lang="en-US" altLang="zh-TW" sz="2400" b="1" cap="none" dirty="0" smtClean="0">
                <a:solidFill>
                  <a:schemeClr val="tx1"/>
                </a:solidFill>
                <a:ea typeface="Adobe Gothic Std B" panose="020B0800000000000000" pitchFamily="34" charset="-128"/>
              </a:rPr>
            </a:br>
            <a:r>
              <a:rPr lang="en-US" altLang="zh-TW" sz="2400" b="1" cap="none" dirty="0" smtClean="0">
                <a:solidFill>
                  <a:schemeClr val="tx1"/>
                </a:solidFill>
                <a:ea typeface="Adobe Gothic Std B" panose="020B0800000000000000" pitchFamily="34" charset="-128"/>
              </a:rPr>
              <a:t>PC^2 9.4.1</a:t>
            </a:r>
            <a:r>
              <a:rPr lang="zh-TW" altLang="en-US" sz="2400" b="1" cap="none" dirty="0" smtClean="0">
                <a:solidFill>
                  <a:schemeClr val="tx1"/>
                </a:solidFill>
                <a:ea typeface="Adobe Gothic Std B" panose="020B0800000000000000" pitchFamily="34" charset="-128"/>
              </a:rPr>
              <a:t> 完整教學</a:t>
            </a:r>
            <a:r>
              <a:rPr lang="zh-TW" altLang="en-US" sz="2400" b="1" cap="none" dirty="0">
                <a:solidFill>
                  <a:schemeClr val="tx1"/>
                </a:solidFill>
                <a:ea typeface="Adobe Gothic Std B" panose="020B0800000000000000" pitchFamily="34" charset="-128"/>
              </a:rPr>
              <a:t>文件</a:t>
            </a:r>
            <a:r>
              <a:rPr lang="en-US" altLang="zh-TW" sz="2400" b="1" cap="none" dirty="0" smtClean="0">
                <a:solidFill>
                  <a:schemeClr val="tx1"/>
                </a:solidFill>
                <a:ea typeface="Adobe Gothic Std B" panose="020B0800000000000000" pitchFamily="34" charset="-128"/>
              </a:rPr>
              <a:t/>
            </a:r>
            <a:br>
              <a:rPr lang="en-US" altLang="zh-TW" sz="2400" b="1" cap="none" dirty="0" smtClean="0">
                <a:solidFill>
                  <a:schemeClr val="tx1"/>
                </a:solidFill>
                <a:ea typeface="Adobe Gothic Std B" panose="020B0800000000000000" pitchFamily="34" charset="-128"/>
              </a:rPr>
            </a:br>
            <a:endParaRPr lang="zh-TW" altLang="en-US" sz="2400" b="1" cap="none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532014" y="5345539"/>
            <a:ext cx="8100230" cy="1512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b="1" spc="-100" dirty="0" err="1" smtClean="0">
                <a:latin typeface="+mj-lt"/>
                <a:ea typeface="Adobe Gothic Std B" panose="020B0800000000000000" pitchFamily="34" charset="-128"/>
                <a:cs typeface="+mj-cs"/>
              </a:rPr>
              <a:t>BigMMS</a:t>
            </a:r>
            <a:r>
              <a:rPr lang="en-US" altLang="zh-TW" b="1" spc="-100" dirty="0" smtClean="0">
                <a:latin typeface="+mj-lt"/>
                <a:ea typeface="Adobe Gothic Std B" panose="020B0800000000000000" pitchFamily="34" charset="-128"/>
                <a:cs typeface="+mj-cs"/>
              </a:rPr>
              <a:t> Lab</a:t>
            </a:r>
            <a:r>
              <a:rPr lang="zh-TW" altLang="en-US" b="1" spc="-100" dirty="0" smtClean="0">
                <a:latin typeface="+mj-lt"/>
                <a:ea typeface="Adobe Gothic Std B" panose="020B0800000000000000" pitchFamily="34" charset="-128"/>
                <a:cs typeface="+mj-cs"/>
              </a:rPr>
              <a:t> </a:t>
            </a:r>
            <a:endParaRPr lang="en-US" altLang="zh-TW" b="1" spc="-100" dirty="0" smtClean="0">
              <a:latin typeface="+mj-lt"/>
              <a:ea typeface="Adobe Gothic Std B" panose="020B0800000000000000" pitchFamily="34" charset="-128"/>
              <a:cs typeface="+mj-cs"/>
            </a:endParaRPr>
          </a:p>
          <a:p>
            <a:pPr algn="l"/>
            <a:r>
              <a:rPr lang="en-US" altLang="zh-TW" sz="1600" dirty="0" smtClean="0">
                <a:latin typeface="+mj-lt"/>
              </a:rPr>
              <a:t>Department </a:t>
            </a:r>
            <a:r>
              <a:rPr lang="en-US" altLang="zh-TW" sz="1600" dirty="0">
                <a:latin typeface="+mj-lt"/>
              </a:rPr>
              <a:t>of Computer Science and </a:t>
            </a:r>
            <a:r>
              <a:rPr lang="en-US" altLang="zh-TW" sz="1600" dirty="0" smtClean="0">
                <a:latin typeface="+mj-lt"/>
              </a:rPr>
              <a:t>Engineering</a:t>
            </a:r>
          </a:p>
          <a:p>
            <a:pPr algn="l"/>
            <a:r>
              <a:rPr lang="en-US" altLang="zh-TW" sz="1600" dirty="0" smtClean="0">
                <a:latin typeface="+mj-lt"/>
              </a:rPr>
              <a:t>Yuan </a:t>
            </a:r>
            <a:r>
              <a:rPr lang="en-US" altLang="zh-TW" sz="1600" dirty="0" err="1">
                <a:latin typeface="+mj-lt"/>
              </a:rPr>
              <a:t>Ze</a:t>
            </a:r>
            <a:r>
              <a:rPr lang="en-US" altLang="zh-TW" sz="1600" dirty="0">
                <a:latin typeface="+mj-lt"/>
              </a:rPr>
              <a:t> </a:t>
            </a:r>
            <a:r>
              <a:rPr lang="en-US" altLang="zh-TW" sz="1600" dirty="0" smtClean="0">
                <a:latin typeface="+mj-lt"/>
              </a:rPr>
              <a:t>University, Taoyuan, Taiwan</a:t>
            </a:r>
          </a:p>
        </p:txBody>
      </p:sp>
    </p:spTree>
    <p:extLst>
      <p:ext uri="{BB962C8B-B14F-4D97-AF65-F5344CB8AC3E}">
        <p14:creationId xmlns:p14="http://schemas.microsoft.com/office/powerpoint/2010/main" val="159816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Open pc2v9.ini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r="13166" b="8076"/>
          <a:stretch/>
        </p:blipFill>
        <p:spPr>
          <a:xfrm>
            <a:off x="683568" y="2603028"/>
            <a:ext cx="6226629" cy="401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7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Server : localhost  </a:t>
            </a:r>
          </a:p>
          <a:p>
            <a:r>
              <a:rPr lang="en-US" altLang="zh-TW" dirty="0" smtClean="0"/>
              <a:t>Client  : Change to server’s 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13166" b="8076"/>
          <a:stretch/>
        </p:blipFill>
        <p:spPr>
          <a:xfrm>
            <a:off x="683568" y="2603028"/>
            <a:ext cx="6226629" cy="401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4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Windows : Double click pc2server.bat</a:t>
            </a:r>
            <a:endParaRPr lang="zh-TW" altLang="en-US" dirty="0"/>
          </a:p>
          <a:p>
            <a:r>
              <a:rPr lang="en-US" altLang="zh-TW" dirty="0" smtClean="0"/>
              <a:t>Linux : </a:t>
            </a:r>
            <a:r>
              <a:rPr lang="en-US" altLang="zh-TW" dirty="0" err="1" smtClean="0"/>
              <a:t>sh</a:t>
            </a:r>
            <a:r>
              <a:rPr lang="en-US" altLang="zh-TW" dirty="0" smtClean="0"/>
              <a:t>  </a:t>
            </a:r>
            <a:r>
              <a:rPr lang="en-US" altLang="zh-TW" dirty="0"/>
              <a:t>pc2server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00" y="2554523"/>
            <a:ext cx="6195600" cy="4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1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Default Name : site1  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: site1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5" name="內容版面配置區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276872"/>
            <a:ext cx="5981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88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276872"/>
            <a:ext cx="5981700" cy="40957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Create Contest Password</a:t>
            </a:r>
            <a:r>
              <a:rPr lang="en-US" altLang="zh-TW" dirty="0"/>
              <a:t>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5" name="內容版面配置區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97920" y="1600200"/>
            <a:ext cx="3591573" cy="367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428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Connections</a:t>
            </a:r>
          </a:p>
          <a:p>
            <a:r>
              <a:rPr lang="en-US" altLang="zh-TW" dirty="0"/>
              <a:t>Export</a:t>
            </a:r>
          </a:p>
          <a:p>
            <a:r>
              <a:rPr lang="en-US" altLang="zh-TW" dirty="0"/>
              <a:t>Logins</a:t>
            </a:r>
          </a:p>
          <a:p>
            <a:r>
              <a:rPr lang="en-US" altLang="zh-TW" dirty="0"/>
              <a:t>Options</a:t>
            </a:r>
          </a:p>
          <a:p>
            <a:r>
              <a:rPr lang="en-US" altLang="zh-TW" dirty="0"/>
              <a:t>Reports</a:t>
            </a:r>
          </a:p>
          <a:p>
            <a:r>
              <a:rPr lang="en-US" altLang="zh-TW" dirty="0"/>
              <a:t>Sites</a:t>
            </a:r>
          </a:p>
          <a:p>
            <a:r>
              <a:rPr lang="en-US" altLang="zh-TW" dirty="0"/>
              <a:t>Times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49" y="2305276"/>
            <a:ext cx="6499963" cy="34666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19949" y="2852936"/>
            <a:ext cx="4080243" cy="383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1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515855"/>
              </p:ext>
            </p:extLst>
          </p:nvPr>
        </p:nvGraphicFramePr>
        <p:xfrm>
          <a:off x="457200" y="1600200"/>
          <a:ext cx="82296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632">
                  <a:extLst>
                    <a:ext uri="{9D8B030D-6E8A-4147-A177-3AD203B41FA5}">
                      <a16:colId xmlns:a16="http://schemas.microsoft.com/office/drawing/2014/main" val="3857304767"/>
                    </a:ext>
                  </a:extLst>
                </a:gridCol>
                <a:gridCol w="5626968">
                  <a:extLst>
                    <a:ext uri="{9D8B030D-6E8A-4147-A177-3AD203B41FA5}">
                      <a16:colId xmlns:a16="http://schemas.microsoft.com/office/drawing/2014/main" val="1263979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200" dirty="0" smtClean="0">
                          <a:solidFill>
                            <a:schemeClr val="tx2"/>
                          </a:solidFill>
                        </a:rPr>
                        <a:t>Operation</a:t>
                      </a:r>
                      <a:endParaRPr lang="zh-TW" altLang="en-US" sz="2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tx2"/>
                          </a:solidFill>
                        </a:rPr>
                        <a:t>Description</a:t>
                      </a:r>
                      <a:r>
                        <a:rPr lang="en-US" altLang="zh-TW" sz="22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endParaRPr lang="zh-TW" altLang="en-US" sz="2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</a:rPr>
                        <a:t>Connections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檢視所有連線帳號</a:t>
                      </a:r>
                      <a:endParaRPr lang="en-US" altLang="zh-TW" sz="28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09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</a:rPr>
                        <a:t>Export</a:t>
                      </a:r>
                      <a:r>
                        <a:rPr lang="zh-TW" altLang="en-US" sz="240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endParaRPr lang="zh-TW" alt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輸出</a:t>
                      </a:r>
                      <a:r>
                        <a:rPr lang="en-US" altLang="zh-TW" sz="2800" dirty="0" smtClean="0">
                          <a:solidFill>
                            <a:schemeClr val="tx2"/>
                          </a:solidFill>
                        </a:rPr>
                        <a:t>Server</a:t>
                      </a: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資料</a:t>
                      </a:r>
                      <a:endParaRPr lang="en-US" altLang="zh-TW" sz="28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38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</a:rPr>
                        <a:t>Logins</a:t>
                      </a:r>
                      <a:endParaRPr lang="zh-TW" alt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查看目前登入帳號</a:t>
                      </a:r>
                      <a:endParaRPr lang="en-US" altLang="zh-TW" sz="28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09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</a:rPr>
                        <a:t>Options</a:t>
                      </a:r>
                      <a:endParaRPr lang="zh-TW" alt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查看</a:t>
                      </a:r>
                      <a:r>
                        <a:rPr lang="en-US" altLang="zh-TW" sz="2800" dirty="0" smtClean="0">
                          <a:solidFill>
                            <a:schemeClr val="tx2"/>
                          </a:solidFill>
                        </a:rPr>
                        <a:t>log</a:t>
                      </a: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與變更</a:t>
                      </a:r>
                      <a:r>
                        <a:rPr lang="en-US" altLang="zh-TW" sz="2800" dirty="0" smtClean="0">
                          <a:solidFill>
                            <a:schemeClr val="tx2"/>
                          </a:solidFill>
                        </a:rPr>
                        <a:t>Server</a:t>
                      </a: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密碼</a:t>
                      </a:r>
                      <a:endParaRPr lang="en-US" altLang="zh-TW" sz="28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7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</a:rPr>
                        <a:t>Reports</a:t>
                      </a:r>
                      <a:endParaRPr lang="zh-TW" alt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狀況回報</a:t>
                      </a:r>
                      <a:endParaRPr lang="en-US" altLang="zh-TW" sz="28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9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</a:rPr>
                        <a:t>Sites</a:t>
                      </a:r>
                      <a:endParaRPr lang="zh-TW" alt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比賽資料</a:t>
                      </a:r>
                      <a:endParaRPr lang="en-US" altLang="zh-TW" sz="28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8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</a:rPr>
                        <a:t>Times</a:t>
                      </a:r>
                      <a:endParaRPr lang="zh-TW" alt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比賽時間</a:t>
                      </a:r>
                      <a:endParaRPr lang="en-US" altLang="zh-TW" sz="2800" b="0" i="0" kern="1200" dirty="0" smtClean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529946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303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Windows : Double click </a:t>
            </a:r>
            <a:r>
              <a:rPr lang="en-US" altLang="zh-TW" dirty="0" smtClean="0"/>
              <a:t>pc2admin.bat</a:t>
            </a:r>
            <a:endParaRPr lang="en-US" altLang="zh-TW" dirty="0"/>
          </a:p>
          <a:p>
            <a:r>
              <a:rPr lang="en-US" altLang="zh-TW" dirty="0"/>
              <a:t>Linux : </a:t>
            </a:r>
            <a:r>
              <a:rPr lang="en-US" altLang="zh-TW" dirty="0" err="1"/>
              <a:t>sh</a:t>
            </a:r>
            <a:r>
              <a:rPr lang="en-US" altLang="zh-TW" dirty="0"/>
              <a:t>  </a:t>
            </a:r>
            <a:r>
              <a:rPr lang="en-US" altLang="zh-TW" dirty="0" smtClean="0"/>
              <a:t>pc2admin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00" y="2554523"/>
            <a:ext cx="6195600" cy="40428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57" y="2554522"/>
            <a:ext cx="6195599" cy="4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71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Default Name : root  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</a:t>
            </a:r>
            <a:r>
              <a:rPr lang="en-US" altLang="zh-TW" dirty="0"/>
              <a:t>: administrator1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5" name="內容版面配置區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276872"/>
            <a:ext cx="5981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08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New account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54428"/>
            <a:ext cx="7600629" cy="42225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86114" y="3332828"/>
            <a:ext cx="2230343" cy="333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1572" y="5785742"/>
            <a:ext cx="863572" cy="342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89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Introduction</a:t>
            </a:r>
            <a:endParaRPr lang="en-US" altLang="zh-TW" dirty="0" smtClean="0"/>
          </a:p>
          <a:p>
            <a:r>
              <a:rPr lang="en-US" altLang="zh-TW" dirty="0" smtClean="0"/>
              <a:t>Server</a:t>
            </a:r>
          </a:p>
          <a:p>
            <a:pPr lvl="1"/>
            <a:r>
              <a:rPr lang="en-US" altLang="zh-TW" sz="1800" dirty="0" smtClean="0">
                <a:solidFill>
                  <a:schemeClr val="accent2">
                    <a:lumMod val="75000"/>
                  </a:schemeClr>
                </a:solidFill>
              </a:rPr>
              <a:t>Initialization </a:t>
            </a:r>
            <a:endParaRPr lang="en-US" altLang="zh-TW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TW" dirty="0"/>
              <a:t>Administrator</a:t>
            </a:r>
          </a:p>
          <a:p>
            <a:pPr lvl="1"/>
            <a:r>
              <a:rPr lang="en-US" altLang="zh-TW" sz="1800" dirty="0" smtClean="0">
                <a:solidFill>
                  <a:schemeClr val="accent2">
                    <a:lumMod val="75000"/>
                  </a:schemeClr>
                </a:solidFill>
              </a:rPr>
              <a:t>New account </a:t>
            </a:r>
          </a:p>
          <a:p>
            <a:pPr lvl="1"/>
            <a:r>
              <a:rPr lang="en-US" altLang="zh-TW" sz="1800" dirty="0" smtClean="0">
                <a:solidFill>
                  <a:schemeClr val="accent2">
                    <a:lumMod val="75000"/>
                  </a:schemeClr>
                </a:solidFill>
              </a:rPr>
              <a:t>New problem</a:t>
            </a:r>
          </a:p>
          <a:p>
            <a:pPr lvl="1"/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Set </a:t>
            </a:r>
            <a:r>
              <a:rPr lang="en-US" altLang="zh-TW" sz="1800" dirty="0" smtClean="0">
                <a:solidFill>
                  <a:schemeClr val="accent2">
                    <a:lumMod val="75000"/>
                  </a:schemeClr>
                </a:solidFill>
              </a:rPr>
              <a:t>Contest time</a:t>
            </a:r>
            <a:endParaRPr lang="en-US" altLang="zh-TW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TW" dirty="0" smtClean="0"/>
              <a:t>Judge</a:t>
            </a:r>
          </a:p>
          <a:p>
            <a:pPr lvl="1"/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Auto judge</a:t>
            </a:r>
            <a:endParaRPr lang="en-US" altLang="zh-TW" dirty="0"/>
          </a:p>
          <a:p>
            <a:r>
              <a:rPr lang="en-US" altLang="zh-TW" dirty="0"/>
              <a:t>Team</a:t>
            </a:r>
            <a:endParaRPr lang="en-US" altLang="zh-TW" dirty="0" smtClean="0"/>
          </a:p>
          <a:p>
            <a:pPr lvl="1"/>
            <a:r>
              <a:rPr lang="en-US" altLang="zh-TW" sz="1800" dirty="0" smtClean="0">
                <a:solidFill>
                  <a:schemeClr val="accent2">
                    <a:lumMod val="75000"/>
                  </a:schemeClr>
                </a:solidFill>
              </a:rPr>
              <a:t>Login </a:t>
            </a:r>
            <a:endParaRPr lang="en-US" altLang="zh-TW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TW" dirty="0" smtClean="0"/>
              <a:t>Scoreboard</a:t>
            </a:r>
          </a:p>
          <a:p>
            <a:pPr lvl="1"/>
            <a:r>
              <a:rPr lang="en-US" altLang="zh-TW" sz="1800" dirty="0" smtClean="0">
                <a:solidFill>
                  <a:schemeClr val="accent2">
                    <a:lumMod val="75000"/>
                  </a:schemeClr>
                </a:solidFill>
              </a:rPr>
              <a:t>Web</a:t>
            </a:r>
            <a:r>
              <a:rPr lang="en-US" altLang="zh-TW" sz="1800" dirty="0" smtClean="0"/>
              <a:t> 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47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052915" y="2947617"/>
            <a:ext cx="8564184" cy="31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dobe 繁黑體 Std B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dobe 繁黑體 Std B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dobe 繁黑體 Std B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Adobe 繁黑體 Std B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Adobe 繁黑體 Std B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endParaRPr lang="en-US" altLang="zh-TW" sz="2800" dirty="0" smtClean="0">
              <a:solidFill>
                <a:schemeClr val="bg1"/>
              </a:solidFill>
              <a:ea typeface="Adobe Gothic Std B"/>
              <a:cs typeface="Adobe Gothic Std B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3668"/>
            <a:ext cx="4258820" cy="2707337"/>
          </a:xfrm>
          <a:prstGeom prst="rect">
            <a:avLst/>
          </a:prstGeom>
        </p:spPr>
      </p:pic>
      <p:sp>
        <p:nvSpPr>
          <p:cNvPr id="7" name="弧形箭號 (下彎) 6"/>
          <p:cNvSpPr/>
          <p:nvPr/>
        </p:nvSpPr>
        <p:spPr>
          <a:xfrm>
            <a:off x="2861725" y="1958318"/>
            <a:ext cx="4302778" cy="654799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402090" y="2597736"/>
            <a:ext cx="2482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Account</a:t>
            </a:r>
            <a:endParaRPr lang="zh-TW" altLang="en-US" sz="3200" b="1" dirty="0"/>
          </a:p>
        </p:txBody>
      </p:sp>
      <p:sp>
        <p:nvSpPr>
          <p:cNvPr id="9" name="弧形箭號 (上彎) 8"/>
          <p:cNvSpPr/>
          <p:nvPr/>
        </p:nvSpPr>
        <p:spPr>
          <a:xfrm>
            <a:off x="4870949" y="4927346"/>
            <a:ext cx="2288122" cy="544657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555055" y="4218016"/>
            <a:ext cx="1833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Number</a:t>
            </a:r>
            <a:endParaRPr lang="zh-TW" altLang="en-US" sz="3200" b="1" dirty="0"/>
          </a:p>
        </p:txBody>
      </p:sp>
      <p:sp>
        <p:nvSpPr>
          <p:cNvPr id="11" name="矩形 10"/>
          <p:cNvSpPr/>
          <p:nvPr/>
        </p:nvSpPr>
        <p:spPr>
          <a:xfrm>
            <a:off x="2483768" y="3403648"/>
            <a:ext cx="1057963" cy="889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2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97331"/>
            <a:ext cx="4252028" cy="27030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Generate Accounts for Site 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60172" y="5190069"/>
            <a:ext cx="1679780" cy="460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97331"/>
            <a:ext cx="4252028" cy="27030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Check the number of account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052915" y="2947617"/>
            <a:ext cx="8564184" cy="31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dobe 繁黑體 Std B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dobe 繁黑體 Std B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dobe 繁黑體 Std B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Adobe 繁黑體 Std B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Adobe 繁黑體 Std B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endParaRPr lang="en-US" altLang="zh-TW" sz="2800" dirty="0" smtClean="0">
              <a:solidFill>
                <a:schemeClr val="bg1"/>
              </a:solidFill>
              <a:ea typeface="Adobe Gothic Std B"/>
              <a:cs typeface="Adobe Gothic Std B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897332"/>
            <a:ext cx="4252029" cy="270302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03848" y="3356992"/>
            <a:ext cx="288000" cy="28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283968" y="5226354"/>
            <a:ext cx="1296144" cy="373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568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account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22" y="2564904"/>
            <a:ext cx="6441556" cy="35786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22" y="2564904"/>
            <a:ext cx="6441557" cy="35786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67944" y="5531471"/>
            <a:ext cx="482359" cy="345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627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Account : </a:t>
            </a:r>
            <a:r>
              <a:rPr lang="zh-TW" altLang="en-US" dirty="0"/>
              <a:t>帳號</a:t>
            </a:r>
            <a:r>
              <a:rPr lang="en-US" altLang="zh-TW" dirty="0"/>
              <a:t>(</a:t>
            </a:r>
            <a:r>
              <a:rPr lang="zh-TW" altLang="en-US" dirty="0"/>
              <a:t>不可改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Display Name : </a:t>
            </a:r>
            <a:r>
              <a:rPr lang="zh-TW" altLang="en-US" dirty="0"/>
              <a:t>顯示名稱</a:t>
            </a:r>
          </a:p>
          <a:p>
            <a:r>
              <a:rPr lang="en-US" altLang="zh-TW" dirty="0"/>
              <a:t>Password :</a:t>
            </a:r>
            <a:r>
              <a:rPr lang="zh-TW" altLang="en-US" dirty="0"/>
              <a:t>密碼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14" y="1600200"/>
            <a:ext cx="4546848" cy="46196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09622" y="2708920"/>
            <a:ext cx="2466634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23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New Languages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14" y="2262492"/>
            <a:ext cx="7586115" cy="42145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27973" y="3150392"/>
            <a:ext cx="863572" cy="333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51972" y="5784388"/>
            <a:ext cx="743828" cy="342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66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Choose Language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348880"/>
            <a:ext cx="5229225" cy="32861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13084" y="2665280"/>
            <a:ext cx="3779127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0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Example : GNU </a:t>
            </a:r>
            <a:r>
              <a:rPr lang="en-US" altLang="zh-TW" dirty="0"/>
              <a:t>C++ </a:t>
            </a:r>
            <a:r>
              <a:rPr lang="en-US" altLang="zh-TW" dirty="0" smtClean="0"/>
              <a:t>(Need C</a:t>
            </a:r>
            <a:r>
              <a:rPr lang="en-US" altLang="zh-TW" dirty="0"/>
              <a:t>++ Compiler)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348880"/>
            <a:ext cx="5229225" cy="32861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13084" y="2665280"/>
            <a:ext cx="3779127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5734" t="33984" r="35833" b="34239"/>
          <a:stretch/>
        </p:blipFill>
        <p:spPr>
          <a:xfrm>
            <a:off x="1987465" y="2348880"/>
            <a:ext cx="5163410" cy="32461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48598" y="3462840"/>
            <a:ext cx="2506588" cy="322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16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Add Language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348880"/>
            <a:ext cx="5229225" cy="32861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13084" y="2665280"/>
            <a:ext cx="3779127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5734" t="33984" r="35833" b="34239"/>
          <a:stretch/>
        </p:blipFill>
        <p:spPr>
          <a:xfrm>
            <a:off x="1987465" y="2348880"/>
            <a:ext cx="5163410" cy="32461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48598" y="3462840"/>
            <a:ext cx="2506588" cy="322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359135"/>
            <a:ext cx="5229225" cy="32861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773205" y="5181393"/>
            <a:ext cx="723507" cy="423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98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C++ is added to contest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03" y="2197017"/>
            <a:ext cx="7586114" cy="42145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6022" y="3676737"/>
            <a:ext cx="7916787" cy="569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21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6673804"/>
              </p:ext>
            </p:extLst>
          </p:nvPr>
        </p:nvGraphicFramePr>
        <p:xfrm>
          <a:off x="457200" y="1699891"/>
          <a:ext cx="82296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608">
                  <a:extLst>
                    <a:ext uri="{9D8B030D-6E8A-4147-A177-3AD203B41FA5}">
                      <a16:colId xmlns:a16="http://schemas.microsoft.com/office/drawing/2014/main" val="726228732"/>
                    </a:ext>
                  </a:extLst>
                </a:gridCol>
                <a:gridCol w="5842992">
                  <a:extLst>
                    <a:ext uri="{9D8B030D-6E8A-4147-A177-3AD203B41FA5}">
                      <a16:colId xmlns:a16="http://schemas.microsoft.com/office/drawing/2014/main" val="1963836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200" dirty="0" smtClean="0">
                          <a:solidFill>
                            <a:schemeClr val="tx2"/>
                          </a:solidFill>
                        </a:rPr>
                        <a:t>Account</a:t>
                      </a:r>
                      <a:endParaRPr lang="zh-TW" altLang="en-US" sz="2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tx2"/>
                          </a:solidFill>
                        </a:rPr>
                        <a:t>Description</a:t>
                      </a:r>
                      <a:r>
                        <a:rPr lang="en-US" altLang="zh-TW" sz="22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endParaRPr lang="zh-TW" altLang="en-US" sz="2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  <a:ea typeface="Adobe Gothic Std B"/>
                          <a:cs typeface="Adobe Gothic Std B"/>
                        </a:rPr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管理考場</a:t>
                      </a:r>
                      <a:endParaRPr lang="en-US" altLang="zh-TW" sz="28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91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  <a:ea typeface="Adobe Gothic Std B"/>
                          <a:cs typeface="Adobe Gothic Std B"/>
                        </a:rPr>
                        <a:t>Administrator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新增題目、帳號</a:t>
                      </a:r>
                      <a:endParaRPr lang="en-US" altLang="zh-TW" sz="28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28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  <a:ea typeface="Adobe Gothic Std B"/>
                          <a:cs typeface="Adobe Gothic Std B"/>
                        </a:rPr>
                        <a:t>Judge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批改程式碼</a:t>
                      </a:r>
                      <a:endParaRPr lang="en-US" altLang="zh-TW" sz="28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6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  <a:ea typeface="Adobe Gothic Std B"/>
                          <a:cs typeface="Adobe Gothic Std B"/>
                        </a:rPr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chemeClr val="tx2"/>
                          </a:solidFill>
                        </a:rPr>
                        <a:t>供學生上傳程式</a:t>
                      </a:r>
                      <a:endParaRPr lang="en-US" altLang="zh-TW" sz="28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8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2"/>
                          </a:solidFill>
                          <a:ea typeface="Adobe Gothic Std B"/>
                          <a:cs typeface="Adobe Gothic Std B"/>
                        </a:rPr>
                        <a:t>Scoreboard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i="0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記分板</a:t>
                      </a:r>
                      <a:endParaRPr lang="en-US" altLang="zh-TW" sz="2800" b="0" i="0" kern="1200" dirty="0" smtClean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12326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66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: </a:t>
            </a:r>
            <a:r>
              <a:rPr lang="zh-TW" altLang="en-US" dirty="0"/>
              <a:t>求出第</a:t>
            </a:r>
            <a:r>
              <a:rPr lang="en-US" altLang="zh-TW" dirty="0"/>
              <a:t>n</a:t>
            </a:r>
            <a:r>
              <a:rPr lang="zh-TW" altLang="en-US" dirty="0"/>
              <a:t>個費伯納西數列的數字</a:t>
            </a:r>
            <a:r>
              <a:rPr lang="en-US" altLang="zh-TW" dirty="0"/>
              <a:t>( F(0)=F(1)=1 )</a:t>
            </a:r>
          </a:p>
          <a:p>
            <a:r>
              <a:rPr lang="zh-TW" altLang="en-US" dirty="0"/>
              <a:t>輸入一個整數</a:t>
            </a:r>
            <a:r>
              <a:rPr lang="en-US" altLang="zh-TW" dirty="0"/>
              <a:t>n(n&gt;0)</a:t>
            </a:r>
          </a:p>
          <a:p>
            <a:r>
              <a:rPr lang="zh-TW" altLang="en-US" dirty="0"/>
              <a:t>輸出費伯納西數列的第</a:t>
            </a:r>
            <a:r>
              <a:rPr lang="en-US" altLang="zh-TW" dirty="0"/>
              <a:t>n</a:t>
            </a:r>
            <a:r>
              <a:rPr lang="zh-TW" altLang="en-US" dirty="0"/>
              <a:t>位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954362"/>
            <a:ext cx="3981450" cy="1866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861" y="3785475"/>
            <a:ext cx="3990975" cy="182880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552085"/>
              </p:ext>
            </p:extLst>
          </p:nvPr>
        </p:nvGraphicFramePr>
        <p:xfrm>
          <a:off x="606388" y="3140968"/>
          <a:ext cx="3744416" cy="1069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427514176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910806435"/>
                    </a:ext>
                  </a:extLst>
                </a:gridCol>
              </a:tblGrid>
              <a:tr h="387584">
                <a:tc>
                  <a:txBody>
                    <a:bodyPr/>
                    <a:lstStyle/>
                    <a:p>
                      <a:r>
                        <a:rPr lang="en-US" altLang="zh-TW" sz="1800" b="1" dirty="0" smtClean="0"/>
                        <a:t>Sample Input</a:t>
                      </a:r>
                      <a:endParaRPr lang="zh-TW" altLang="en-US" sz="1800" b="1" dirty="0"/>
                    </a:p>
                  </a:txBody>
                  <a:tcPr marL="91465" marR="91465" marT="45748" marB="45748"/>
                </a:tc>
                <a:tc>
                  <a:txBody>
                    <a:bodyPr/>
                    <a:lstStyle/>
                    <a:p>
                      <a:r>
                        <a:rPr lang="en-US" altLang="zh-TW" sz="1800" b="1" dirty="0" smtClean="0"/>
                        <a:t>Sample Output</a:t>
                      </a:r>
                      <a:endParaRPr lang="zh-TW" altLang="en-US" sz="1800" b="1" dirty="0"/>
                    </a:p>
                  </a:txBody>
                  <a:tcPr marL="91465" marR="91465" marT="45748" marB="45748"/>
                </a:tc>
                <a:extLst>
                  <a:ext uri="{0D108BD9-81ED-4DB2-BD59-A6C34878D82A}">
                    <a16:rowId xmlns:a16="http://schemas.microsoft.com/office/drawing/2014/main" val="3637848832"/>
                  </a:ext>
                </a:extLst>
              </a:tr>
              <a:tr h="68188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10</a:t>
                      </a:r>
                      <a:endParaRPr lang="zh-TW" altLang="en-US" sz="1800" dirty="0"/>
                    </a:p>
                  </a:txBody>
                  <a:tcPr marL="91465" marR="91465" marT="45748" marB="45748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55</a:t>
                      </a:r>
                      <a:endParaRPr lang="zh-TW" altLang="en-US" sz="1800" dirty="0"/>
                    </a:p>
                  </a:txBody>
                  <a:tcPr marL="91465" marR="91465" marT="45748" marB="45748"/>
                </a:tc>
                <a:extLst>
                  <a:ext uri="{0D108BD9-81ED-4DB2-BD59-A6C34878D82A}">
                    <a16:rowId xmlns:a16="http://schemas.microsoft.com/office/drawing/2014/main" val="3560144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065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選擇</a:t>
            </a:r>
            <a:r>
              <a:rPr lang="en-US" altLang="zh-TW" dirty="0"/>
              <a:t>Problems</a:t>
            </a:r>
            <a:r>
              <a:rPr lang="zh-TW" altLang="en-US" dirty="0"/>
              <a:t>，按下</a:t>
            </a:r>
            <a:r>
              <a:rPr lang="en-US" altLang="zh-TW" dirty="0"/>
              <a:t>Add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62492"/>
            <a:ext cx="7586115" cy="42145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15613" y="3148009"/>
            <a:ext cx="1214453" cy="252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36914" y="5808104"/>
            <a:ext cx="620661" cy="316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607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Problem name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27" y="2334993"/>
            <a:ext cx="6299546" cy="42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03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Check Problem </a:t>
            </a:r>
            <a:r>
              <a:rPr lang="en-US" altLang="zh-TW" dirty="0"/>
              <a:t>Requires Input Data / Judges … Answer File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27" y="2367375"/>
            <a:ext cx="6299546" cy="421282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55696" y="3621586"/>
            <a:ext cx="18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55696" y="4905184"/>
            <a:ext cx="18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97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56" y="2382019"/>
            <a:ext cx="6237280" cy="41711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Choose computer judging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992226" y="2712383"/>
            <a:ext cx="786020" cy="284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91680" y="3068960"/>
            <a:ext cx="216024" cy="211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482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56" y="2382019"/>
            <a:ext cx="6237280" cy="417118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056" y="2382019"/>
            <a:ext cx="6237280" cy="41711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Set Validator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992226" y="2712383"/>
            <a:ext cx="786020" cy="284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91680" y="3068960"/>
            <a:ext cx="216024" cy="211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184" y="2382019"/>
            <a:ext cx="6237280" cy="417118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82898" y="2760594"/>
            <a:ext cx="786020" cy="284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l="54762" t="18501" r="3968" b="32540"/>
          <a:stretch/>
        </p:blipFill>
        <p:spPr>
          <a:xfrm>
            <a:off x="1440634" y="2390756"/>
            <a:ext cx="6224574" cy="41537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41228" y="3826982"/>
            <a:ext cx="2311886" cy="1208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47664" y="3318171"/>
            <a:ext cx="335985" cy="326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506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024428"/>
              </p:ext>
            </p:extLst>
          </p:nvPr>
        </p:nvGraphicFramePr>
        <p:xfrm>
          <a:off x="654862" y="2276872"/>
          <a:ext cx="803193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1074">
                  <a:extLst>
                    <a:ext uri="{9D8B030D-6E8A-4147-A177-3AD203B41FA5}">
                      <a16:colId xmlns:a16="http://schemas.microsoft.com/office/drawing/2014/main" val="1079191959"/>
                    </a:ext>
                  </a:extLst>
                </a:gridCol>
                <a:gridCol w="4690864">
                  <a:extLst>
                    <a:ext uri="{9D8B030D-6E8A-4147-A177-3AD203B41FA5}">
                      <a16:colId xmlns:a16="http://schemas.microsoft.com/office/drawing/2014/main" val="182728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Option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Description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59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+mn-lt"/>
                          <a:ea typeface="Adobe Gothic Std B"/>
                          <a:cs typeface="Adobe Gothic Std B"/>
                        </a:rPr>
                        <a:t>1. 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與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Answer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完全相同</a:t>
                      </a:r>
                      <a:endParaRPr lang="en-US" altLang="zh-TW" sz="16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70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+mn-lt"/>
                          <a:ea typeface="Adobe Gothic Std B"/>
                          <a:cs typeface="Adobe Gothic Std B"/>
                        </a:rPr>
                        <a:t>2. Ignore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+mn-lt"/>
                          <a:ea typeface="Adobe Gothic Std B"/>
                          <a:cs typeface="Adobe Gothic Std B"/>
                        </a:rPr>
                        <a:t> whitespace at start of file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  <a:latin typeface="+mn-lt"/>
                        <a:ea typeface="Adobe Gothic Std B"/>
                        <a:cs typeface="Adobe Gothic Std 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忽略檔案最前頭的空白</a:t>
                      </a:r>
                      <a:endParaRPr lang="en-US" altLang="zh-TW" sz="16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33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+mn-lt"/>
                          <a:ea typeface="Adobe Gothic Std B"/>
                          <a:cs typeface="Adobe Gothic Std B"/>
                        </a:rPr>
                        <a:t>3.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+mn-lt"/>
                          <a:ea typeface="Adobe Gothic Std B"/>
                          <a:cs typeface="Adobe Gothic Std B"/>
                        </a:rPr>
                        <a:t> Ignore leading whitespace on lines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  <a:latin typeface="+mn-lt"/>
                        <a:ea typeface="Adobe Gothic Std B"/>
                        <a:cs typeface="Adobe Gothic Std 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忽略每一行前面的空白</a:t>
                      </a:r>
                      <a:endParaRPr lang="en-US" altLang="zh-TW" sz="16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51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+mn-lt"/>
                          <a:ea typeface="Adobe Gothic Std B"/>
                          <a:cs typeface="Adobe Gothic Std B"/>
                        </a:rPr>
                        <a:t>4.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+mn-lt"/>
                          <a:ea typeface="Adobe Gothic Std B"/>
                          <a:cs typeface="Adobe Gothic Std B"/>
                        </a:rPr>
                        <a:t> Ignore all whitespace on lines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  <a:latin typeface="+mn-lt"/>
                        <a:ea typeface="Adobe Gothic Std B"/>
                        <a:cs typeface="Adobe Gothic Std 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忽略所有的空白</a:t>
                      </a:r>
                      <a:endParaRPr lang="en-US" altLang="zh-TW" sz="16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8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+mn-lt"/>
                          <a:ea typeface="Adobe Gothic Std B"/>
                          <a:cs typeface="Adobe Gothic Std B"/>
                        </a:rPr>
                        <a:t>5.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+mn-lt"/>
                          <a:ea typeface="Adobe Gothic Std B"/>
                          <a:cs typeface="Adobe Gothic Std B"/>
                        </a:rPr>
                        <a:t> Ignore empty lines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  <a:latin typeface="+mn-lt"/>
                        <a:ea typeface="Adobe Gothic Std B"/>
                        <a:cs typeface="Adobe Gothic Std 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i="0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忽略換行</a:t>
                      </a:r>
                      <a:endParaRPr lang="en-US" altLang="zh-TW" sz="1600" b="0" i="0" kern="1200" dirty="0" smtClean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665911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Validator Option</a:t>
            </a:r>
          </a:p>
        </p:txBody>
      </p:sp>
    </p:spTree>
    <p:extLst>
      <p:ext uri="{BB962C8B-B14F-4D97-AF65-F5344CB8AC3E}">
        <p14:creationId xmlns:p14="http://schemas.microsoft.com/office/powerpoint/2010/main" val="608777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Add Problem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94" y="2132856"/>
            <a:ext cx="6220212" cy="41597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63888" y="5850193"/>
            <a:ext cx="640876" cy="436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72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Done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40849"/>
            <a:ext cx="7537330" cy="41874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0526" y="3551111"/>
            <a:ext cx="7662509" cy="576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05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Auto Judge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060848"/>
            <a:ext cx="7586115" cy="42145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94011" y="3140968"/>
            <a:ext cx="2529181" cy="307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71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進入下載頁面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69" y="2137678"/>
            <a:ext cx="7405461" cy="4415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43608" y="5997615"/>
            <a:ext cx="4342947" cy="311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4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6" y="2060848"/>
            <a:ext cx="7581825" cy="42121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Select a judge</a:t>
            </a:r>
            <a:r>
              <a:rPr lang="en-US" altLang="zh-TW" dirty="0"/>
              <a:t>, Edit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78942" y="3612896"/>
            <a:ext cx="7586115" cy="403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24039" y="5568489"/>
            <a:ext cx="737220" cy="306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7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選擇題目，按下</a:t>
            </a:r>
            <a:r>
              <a:rPr lang="en-US" altLang="zh-TW" dirty="0"/>
              <a:t>Enable Auto Judging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0" y="2192250"/>
            <a:ext cx="8279312" cy="420727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4162" y="3253447"/>
            <a:ext cx="533707" cy="445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8653" y="5265843"/>
            <a:ext cx="2552473" cy="458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79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9" y="2181173"/>
            <a:ext cx="8279310" cy="42072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Update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44162" y="3253447"/>
            <a:ext cx="533707" cy="445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8653" y="5265843"/>
            <a:ext cx="2552473" cy="458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023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完成設定自動批改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87" y="2225498"/>
            <a:ext cx="7581825" cy="42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17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Set contest times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20" y="2232312"/>
            <a:ext cx="7569559" cy="42053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6176" y="3068960"/>
            <a:ext cx="533707" cy="3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40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Select a site, Edit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29929"/>
            <a:ext cx="7573849" cy="42076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3310" y="4515308"/>
            <a:ext cx="7586115" cy="3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5976" y="5733256"/>
            <a:ext cx="741556" cy="3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157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輸入考試時間</a:t>
            </a:r>
            <a:r>
              <a:rPr lang="zh-TW" altLang="en-US" dirty="0" smtClean="0"/>
              <a:t>，</a:t>
            </a:r>
            <a:r>
              <a:rPr lang="en-US" altLang="zh-TW" dirty="0" smtClean="0"/>
              <a:t>Update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938505" y="6200306"/>
            <a:ext cx="1066800" cy="329184"/>
          </a:xfrm>
        </p:spPr>
        <p:txBody>
          <a:bodyPr/>
          <a:lstStyle/>
          <a:p>
            <a:fld id="{25275E7F-4810-4775-A4A1-6048A80E0D9E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157172"/>
            <a:ext cx="5792881" cy="42206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97020" y="3748076"/>
            <a:ext cx="3088219" cy="1116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15062" y="5837475"/>
            <a:ext cx="854146" cy="409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562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Select Site </a:t>
            </a:r>
            <a:r>
              <a:rPr lang="en-US" altLang="zh-TW" dirty="0"/>
              <a:t>1, </a:t>
            </a:r>
            <a:r>
              <a:rPr lang="en-US" altLang="zh-TW" dirty="0" smtClean="0"/>
              <a:t>Start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47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16" y="2259689"/>
            <a:ext cx="7586115" cy="421450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47075" y="3147589"/>
            <a:ext cx="863572" cy="333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71074" y="5781585"/>
            <a:ext cx="743828" cy="342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72954" y="5807684"/>
            <a:ext cx="620661" cy="316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16" y="2262072"/>
            <a:ext cx="7586115" cy="421450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16" y="2262072"/>
            <a:ext cx="7581825" cy="42121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00626" y="5754059"/>
            <a:ext cx="737220" cy="306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3624" y="3328120"/>
            <a:ext cx="533707" cy="445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48115" y="5340516"/>
            <a:ext cx="2552473" cy="458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16" y="2269306"/>
            <a:ext cx="7581825" cy="421212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882" y="2269306"/>
            <a:ext cx="7569559" cy="420531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300588" y="3119019"/>
            <a:ext cx="533707" cy="3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2269306"/>
            <a:ext cx="7573849" cy="420769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887326" y="4554685"/>
            <a:ext cx="7586115" cy="3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93616" y="5792542"/>
            <a:ext cx="850314" cy="3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52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Start the contest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48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1955"/>
            <a:ext cx="7590405" cy="42168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5302" y="2402824"/>
            <a:ext cx="850314" cy="3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89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Judge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Windows : Double click </a:t>
            </a:r>
            <a:r>
              <a:rPr lang="en-US" altLang="zh-TW" dirty="0" smtClean="0"/>
              <a:t>pc2judge.bat</a:t>
            </a:r>
            <a:endParaRPr lang="en-US" altLang="zh-TW" dirty="0"/>
          </a:p>
          <a:p>
            <a:r>
              <a:rPr lang="en-US" altLang="zh-TW" dirty="0"/>
              <a:t>Linux : </a:t>
            </a:r>
            <a:r>
              <a:rPr lang="en-US" altLang="zh-TW" dirty="0" err="1"/>
              <a:t>sh</a:t>
            </a:r>
            <a:r>
              <a:rPr lang="en-US" altLang="zh-TW" dirty="0"/>
              <a:t>  </a:t>
            </a:r>
            <a:r>
              <a:rPr lang="en-US" altLang="zh-TW" dirty="0" smtClean="0"/>
              <a:t>pc2judge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49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00" y="2554523"/>
            <a:ext cx="6195600" cy="40428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11212" b="40048"/>
          <a:stretch/>
        </p:blipFill>
        <p:spPr>
          <a:xfrm>
            <a:off x="1464574" y="2554521"/>
            <a:ext cx="6132549" cy="33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en-US" altLang="zh-TW" dirty="0"/>
              <a:t>PC^2</a:t>
            </a:r>
            <a:r>
              <a:rPr lang="zh-TW" altLang="en-US" dirty="0"/>
              <a:t>官方網站</a:t>
            </a:r>
            <a:r>
              <a:rPr lang="en-US" altLang="zh-TW" dirty="0"/>
              <a:t>: https://pc2.ecs.csus.edu/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69" y="2137678"/>
            <a:ext cx="7405461" cy="44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Default Name : judge1  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</a:t>
            </a:r>
            <a:r>
              <a:rPr lang="en-US" altLang="zh-TW" dirty="0"/>
              <a:t>: judge1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50</a:t>
            </a:fld>
            <a:endParaRPr lang="zh-TW" altLang="en-US"/>
          </a:p>
        </p:txBody>
      </p:sp>
      <p:pic>
        <p:nvPicPr>
          <p:cNvPr id="5" name="內容版面配置區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276872"/>
            <a:ext cx="5981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21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Judge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New Runs</a:t>
            </a:r>
            <a:r>
              <a:rPr lang="zh-TW" altLang="en-US" dirty="0"/>
              <a:t>查看最新學生上傳內容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1" y="2207485"/>
            <a:ext cx="6554178" cy="421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10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Judge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Runs</a:t>
            </a:r>
            <a:r>
              <a:rPr lang="zh-TW" altLang="en-US" dirty="0"/>
              <a:t>查看所有上傳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1" y="2207485"/>
            <a:ext cx="6554178" cy="421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1" y="2218371"/>
            <a:ext cx="6554178" cy="421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4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Judge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New </a:t>
            </a:r>
            <a:r>
              <a:rPr lang="en-US" altLang="zh-TW" dirty="0" err="1"/>
              <a:t>Clars</a:t>
            </a:r>
            <a:r>
              <a:rPr lang="zh-TW" altLang="en-US" dirty="0"/>
              <a:t>查看最新</a:t>
            </a:r>
            <a:r>
              <a:rPr lang="en-US" altLang="zh-TW" dirty="0"/>
              <a:t>request clarification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1" y="2207485"/>
            <a:ext cx="6554178" cy="421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1" y="2218371"/>
            <a:ext cx="6554178" cy="42192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0" y="2221120"/>
            <a:ext cx="6554179" cy="42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4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Judge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按下</a:t>
            </a:r>
            <a:r>
              <a:rPr lang="en-US" altLang="zh-TW" dirty="0"/>
              <a:t>Answer</a:t>
            </a:r>
            <a:r>
              <a:rPr lang="zh-TW" altLang="en-US" dirty="0"/>
              <a:t>回應</a:t>
            </a:r>
            <a:r>
              <a:rPr lang="en-US" altLang="zh-TW" dirty="0"/>
              <a:t>Request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1" y="2207485"/>
            <a:ext cx="6554178" cy="421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1" y="2218371"/>
            <a:ext cx="6554178" cy="42192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0" y="2221120"/>
            <a:ext cx="6554179" cy="42192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958" y="2203293"/>
            <a:ext cx="6554179" cy="42192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081" y="2641193"/>
            <a:ext cx="5229225" cy="2971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850776" y="6017640"/>
            <a:ext cx="770972" cy="49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67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Judge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Clarification</a:t>
            </a:r>
            <a:r>
              <a:rPr lang="zh-TW" altLang="en-US" dirty="0"/>
              <a:t>查看所有</a:t>
            </a:r>
            <a:r>
              <a:rPr lang="en-US" altLang="zh-TW" dirty="0"/>
              <a:t>request clarification</a:t>
            </a:r>
          </a:p>
          <a:p>
            <a:r>
              <a:rPr lang="en-US" altLang="zh-TW" dirty="0">
                <a:solidFill>
                  <a:schemeClr val="bg1"/>
                </a:solidFill>
                <a:ea typeface="Adobe Gothic Std B"/>
                <a:cs typeface="Adobe Gothic Std B"/>
              </a:rPr>
              <a:t>All Clarification</a:t>
            </a:r>
            <a:r>
              <a:rPr lang="zh-TW" altLang="en-US" dirty="0">
                <a:solidFill>
                  <a:schemeClr val="bg1"/>
                </a:solidFill>
                <a:ea typeface="Adobe Gothic Std B"/>
                <a:cs typeface="Adobe Gothic Std B"/>
              </a:rPr>
              <a:t>查看所有</a:t>
            </a:r>
            <a:r>
              <a:rPr lang="en-US" altLang="zh-TW" dirty="0">
                <a:solidFill>
                  <a:schemeClr val="bg1"/>
                </a:solidFill>
                <a:ea typeface="Adobe Gothic Std B"/>
                <a:cs typeface="Adobe Gothic Std B"/>
              </a:rPr>
              <a:t>request clarification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1" y="2207485"/>
            <a:ext cx="6554178" cy="421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1" y="2218371"/>
            <a:ext cx="6554178" cy="42192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0" y="2221120"/>
            <a:ext cx="6554179" cy="42192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909" y="2218370"/>
            <a:ext cx="6554179" cy="42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71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Judge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Generate Clarification</a:t>
            </a:r>
            <a:r>
              <a:rPr lang="zh-TW" altLang="en-US" dirty="0"/>
              <a:t>可以新增題目說明</a:t>
            </a:r>
          </a:p>
          <a:p>
            <a:r>
              <a:rPr lang="en-US" altLang="zh-TW" dirty="0" smtClean="0">
                <a:solidFill>
                  <a:schemeClr val="bg1"/>
                </a:solidFill>
                <a:ea typeface="Adobe Gothic Std B"/>
                <a:cs typeface="Adobe Gothic Std B"/>
              </a:rPr>
              <a:t>All </a:t>
            </a:r>
            <a:r>
              <a:rPr lang="en-US" altLang="zh-TW" dirty="0">
                <a:solidFill>
                  <a:schemeClr val="bg1"/>
                </a:solidFill>
                <a:ea typeface="Adobe Gothic Std B"/>
                <a:cs typeface="Adobe Gothic Std B"/>
              </a:rPr>
              <a:t>Clarification</a:t>
            </a:r>
            <a:r>
              <a:rPr lang="zh-TW" altLang="en-US" dirty="0">
                <a:solidFill>
                  <a:schemeClr val="bg1"/>
                </a:solidFill>
                <a:ea typeface="Adobe Gothic Std B"/>
                <a:cs typeface="Adobe Gothic Std B"/>
              </a:rPr>
              <a:t>查看所有</a:t>
            </a:r>
            <a:r>
              <a:rPr lang="en-US" altLang="zh-TW" dirty="0">
                <a:solidFill>
                  <a:schemeClr val="bg1"/>
                </a:solidFill>
                <a:ea typeface="Adobe Gothic Std B"/>
                <a:cs typeface="Adobe Gothic Std B"/>
              </a:rPr>
              <a:t>request clarification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1" y="2207485"/>
            <a:ext cx="6554178" cy="4219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1" y="2218371"/>
            <a:ext cx="6554178" cy="42192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0" y="2221120"/>
            <a:ext cx="6554179" cy="42192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909" y="2218370"/>
            <a:ext cx="6554179" cy="42192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907" y="2218369"/>
            <a:ext cx="6554181" cy="42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87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Windows : Double click </a:t>
            </a:r>
            <a:r>
              <a:rPr lang="en-US" altLang="zh-TW" dirty="0" smtClean="0"/>
              <a:t>pc2team.bat</a:t>
            </a:r>
            <a:endParaRPr lang="en-US" altLang="zh-TW" dirty="0"/>
          </a:p>
          <a:p>
            <a:r>
              <a:rPr lang="en-US" altLang="zh-TW" dirty="0"/>
              <a:t>Linux : </a:t>
            </a:r>
            <a:r>
              <a:rPr lang="en-US" altLang="zh-TW" dirty="0" err="1"/>
              <a:t>sh</a:t>
            </a:r>
            <a:r>
              <a:rPr lang="en-US" altLang="zh-TW" dirty="0"/>
              <a:t>  </a:t>
            </a:r>
            <a:r>
              <a:rPr lang="en-US" altLang="zh-TW" dirty="0" smtClean="0"/>
              <a:t>pc2team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00" y="2554523"/>
            <a:ext cx="6195600" cy="40428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11212" b="40048"/>
          <a:stretch/>
        </p:blipFill>
        <p:spPr>
          <a:xfrm>
            <a:off x="1464574" y="2554521"/>
            <a:ext cx="6132549" cy="339475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499" y="2563086"/>
            <a:ext cx="6190376" cy="346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5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Default Name : team1  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</a:t>
            </a:r>
            <a:r>
              <a:rPr lang="en-US" altLang="zh-TW" dirty="0"/>
              <a:t>: team1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58</a:t>
            </a:fld>
            <a:endParaRPr lang="zh-TW" altLang="en-US"/>
          </a:p>
        </p:txBody>
      </p:sp>
      <p:pic>
        <p:nvPicPr>
          <p:cNvPr id="5" name="內容版面配置區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276872"/>
            <a:ext cx="5981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27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Choose problem and Language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52" y="2340957"/>
            <a:ext cx="4502695" cy="42192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83768" y="3212976"/>
            <a:ext cx="3781278" cy="1013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18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選擇</a:t>
            </a:r>
            <a:r>
              <a:rPr lang="en-US" altLang="zh-TW" dirty="0"/>
              <a:t>Just download </a:t>
            </a:r>
            <a:r>
              <a:rPr lang="en-US" altLang="zh-TW" dirty="0" smtClean="0"/>
              <a:t>the        system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69" y="2137678"/>
            <a:ext cx="7405461" cy="44155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49" y="2138796"/>
            <a:ext cx="7405461" cy="4413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734669" y="1538258"/>
                <a:ext cx="8681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9" y="1538258"/>
                <a:ext cx="8681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7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Select answer code, Submit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52" y="2340957"/>
            <a:ext cx="4502695" cy="42192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83768" y="3212976"/>
            <a:ext cx="3781278" cy="1013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651" y="2333948"/>
            <a:ext cx="4502695" cy="421925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64088" y="4281340"/>
            <a:ext cx="770972" cy="49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20072" y="5877271"/>
            <a:ext cx="914988" cy="388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99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Confirm submission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52" y="2340957"/>
            <a:ext cx="4502695" cy="42192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83768" y="3212976"/>
            <a:ext cx="3781278" cy="1013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651" y="2333948"/>
            <a:ext cx="4502695" cy="421925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64088" y="4281340"/>
            <a:ext cx="770972" cy="49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910" y="2790677"/>
            <a:ext cx="59721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73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Confirm of run receipt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52" y="2340957"/>
            <a:ext cx="4502695" cy="42192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83768" y="3212976"/>
            <a:ext cx="3781278" cy="1013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651" y="2333948"/>
            <a:ext cx="4502695" cy="421925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64088" y="4281340"/>
            <a:ext cx="770972" cy="49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021" y="2824324"/>
            <a:ext cx="31432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11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若答案正確，則會跳出綠色</a:t>
            </a:r>
            <a:r>
              <a:rPr lang="en-US" altLang="zh-TW" dirty="0"/>
              <a:t>Judge’s Response: Yes</a:t>
            </a:r>
            <a:r>
              <a:rPr lang="zh-TW" altLang="en-US" dirty="0"/>
              <a:t>訊息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52" y="2340957"/>
            <a:ext cx="4502695" cy="42192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83768" y="3212976"/>
            <a:ext cx="3781278" cy="1013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651" y="2333948"/>
            <a:ext cx="4502695" cy="421925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64088" y="4281340"/>
            <a:ext cx="770972" cy="49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585" y="2457450"/>
            <a:ext cx="31242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5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其他</a:t>
            </a:r>
            <a:r>
              <a:rPr lang="en-US" altLang="zh-TW" dirty="0"/>
              <a:t>Judge Response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61" y="3172121"/>
            <a:ext cx="3695030" cy="32274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11" y="2979259"/>
            <a:ext cx="3449717" cy="32274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91" y="2708920"/>
            <a:ext cx="3258066" cy="32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5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按下</a:t>
            </a:r>
            <a:r>
              <a:rPr lang="en-US" altLang="zh-TW" dirty="0"/>
              <a:t>View Runs</a:t>
            </a:r>
            <a:r>
              <a:rPr lang="zh-TW" altLang="en-US" dirty="0"/>
              <a:t>查看上傳記錄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218497"/>
            <a:ext cx="4502561" cy="42191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18877" y="2679556"/>
            <a:ext cx="760247" cy="37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648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按下</a:t>
            </a:r>
            <a:r>
              <a:rPr lang="en-US" altLang="zh-TW" dirty="0"/>
              <a:t>Request Clarifications</a:t>
            </a:r>
            <a:r>
              <a:rPr lang="zh-TW" altLang="en-US" dirty="0"/>
              <a:t>，向</a:t>
            </a:r>
            <a:r>
              <a:rPr lang="en-US" altLang="zh-TW" dirty="0"/>
              <a:t>Judge</a:t>
            </a:r>
            <a:r>
              <a:rPr lang="zh-TW" altLang="en-US" dirty="0"/>
              <a:t>題出問題。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218497"/>
            <a:ext cx="4502561" cy="42191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18877" y="2679556"/>
            <a:ext cx="760247" cy="37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330" y="2238186"/>
            <a:ext cx="4502561" cy="4219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30216" y="2727439"/>
            <a:ext cx="1220622" cy="37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95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按下</a:t>
            </a:r>
            <a:r>
              <a:rPr lang="en-US" altLang="zh-TW" dirty="0"/>
              <a:t>View Clarifications</a:t>
            </a:r>
            <a:r>
              <a:rPr lang="zh-TW" altLang="en-US" dirty="0"/>
              <a:t>，查看所有</a:t>
            </a:r>
            <a:r>
              <a:rPr lang="en-US" altLang="zh-TW" dirty="0"/>
              <a:t>Clarification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218497"/>
            <a:ext cx="4502561" cy="42191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18877" y="2679556"/>
            <a:ext cx="760247" cy="37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330" y="2238186"/>
            <a:ext cx="4502561" cy="4219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30216" y="2727439"/>
            <a:ext cx="1220622" cy="37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190" y="2212547"/>
            <a:ext cx="4502561" cy="421912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5944" y="2696786"/>
            <a:ext cx="1220622" cy="37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06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Windows : Double click </a:t>
            </a:r>
            <a:r>
              <a:rPr lang="en-US" altLang="zh-TW" dirty="0" smtClean="0"/>
              <a:t>pc2board.bat</a:t>
            </a:r>
            <a:endParaRPr lang="en-US" altLang="zh-TW" dirty="0"/>
          </a:p>
          <a:p>
            <a:r>
              <a:rPr lang="en-US" altLang="zh-TW" dirty="0"/>
              <a:t>Linux : </a:t>
            </a:r>
            <a:r>
              <a:rPr lang="en-US" altLang="zh-TW" dirty="0" err="1"/>
              <a:t>sh</a:t>
            </a:r>
            <a:r>
              <a:rPr lang="en-US" altLang="zh-TW" dirty="0"/>
              <a:t> </a:t>
            </a:r>
            <a:r>
              <a:rPr lang="en-US" altLang="zh-TW" dirty="0" smtClean="0"/>
              <a:t>pc2board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00" y="2554523"/>
            <a:ext cx="6195600" cy="40428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11212" b="40048"/>
          <a:stretch/>
        </p:blipFill>
        <p:spPr>
          <a:xfrm>
            <a:off x="1464574" y="2554521"/>
            <a:ext cx="6132549" cy="339475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499" y="2563086"/>
            <a:ext cx="6190376" cy="346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99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Administrator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Default Name : scoreboard1  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</a:t>
            </a:r>
            <a:r>
              <a:rPr lang="en-US" altLang="zh-TW" dirty="0"/>
              <a:t>: </a:t>
            </a:r>
            <a:r>
              <a:rPr lang="en-US" altLang="zh-TW" dirty="0" smtClean="0"/>
              <a:t>scoreboard1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69</a:t>
            </a:fld>
            <a:endParaRPr lang="zh-TW" altLang="en-US"/>
          </a:p>
        </p:txBody>
      </p:sp>
      <p:pic>
        <p:nvPicPr>
          <p:cNvPr id="5" name="內容版面配置區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276872"/>
            <a:ext cx="5981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3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 smtClean="0"/>
              <a:t>pc2-9.4.1-3850.zip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70" y="2245796"/>
            <a:ext cx="7405460" cy="39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23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Scoreboard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7221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Scoreboard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查看所有</a:t>
            </a:r>
            <a:r>
              <a:rPr lang="en-US" altLang="zh-TW" dirty="0"/>
              <a:t>Team</a:t>
            </a:r>
            <a:r>
              <a:rPr lang="zh-TW" altLang="en-US" dirty="0"/>
              <a:t>帳號</a:t>
            </a:r>
            <a:r>
              <a:rPr lang="zh-TW" altLang="en-US" dirty="0" smtClean="0"/>
              <a:t>的答</a:t>
            </a:r>
            <a:r>
              <a:rPr lang="zh-TW" altLang="en-US" dirty="0"/>
              <a:t>題</a:t>
            </a:r>
            <a:r>
              <a:rPr lang="zh-TW" altLang="en-US" dirty="0" smtClean="0"/>
              <a:t>記錄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71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37816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466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cd /bin/html/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5603" t="16152" r="5987" b="40844"/>
          <a:stretch/>
        </p:blipFill>
        <p:spPr>
          <a:xfrm>
            <a:off x="1511660" y="2958480"/>
            <a:ext cx="612068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298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Double check index.html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73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5603" t="16152" r="5987" b="40844"/>
          <a:stretch/>
        </p:blipFill>
        <p:spPr>
          <a:xfrm>
            <a:off x="1511660" y="2958480"/>
            <a:ext cx="6120680" cy="21602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5703" t="7266" r="29328" b="53052"/>
          <a:stretch/>
        </p:blipFill>
        <p:spPr>
          <a:xfrm>
            <a:off x="1511660" y="2958480"/>
            <a:ext cx="633670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121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Show the scoreboard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74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1501" b="6601"/>
          <a:stretch/>
        </p:blipFill>
        <p:spPr>
          <a:xfrm>
            <a:off x="1506699" y="2252990"/>
            <a:ext cx="6130602" cy="43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032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Share html folder to apache2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53521" y="2195572"/>
            <a:ext cx="439838" cy="369332"/>
          </a:xfrm>
          <a:prstGeom prst="rect">
            <a:avLst/>
          </a:prstGeom>
          <a:solidFill>
            <a:srgbClr val="2A211C"/>
          </a:solidFill>
        </p:spPr>
        <p:txBody>
          <a:bodyPr wrap="square" rtlCol="0">
            <a:spAutoFit/>
          </a:bodyPr>
          <a:lstStyle/>
          <a:p>
            <a:pPr algn="r"/>
            <a:endParaRPr lang="en-US" altLang="zh-TW" dirty="0" smtClean="0">
              <a:solidFill>
                <a:srgbClr val="FFFFFF"/>
              </a:solidFill>
              <a:ea typeface="Adobe 繁黑體 Std B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3359" y="2195572"/>
            <a:ext cx="7571184" cy="369332"/>
          </a:xfrm>
          <a:prstGeom prst="rect">
            <a:avLst/>
          </a:prstGeom>
          <a:solidFill>
            <a:srgbClr val="2A211C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FFAA00"/>
                </a:solidFill>
                <a:highlight>
                  <a:srgbClr val="2A211C"/>
                </a:highlight>
                <a:ea typeface="Adobe 繁黑體 Std B"/>
              </a:rPr>
              <a:t>sudo</a:t>
            </a:r>
            <a:r>
              <a:rPr lang="en-US" altLang="zh-TW" dirty="0" smtClean="0">
                <a:solidFill>
                  <a:srgbClr val="BDAE9D"/>
                </a:solidFill>
                <a:highlight>
                  <a:srgbClr val="2A211C"/>
                </a:highlight>
                <a:ea typeface="Adobe 繁黑體 Std B"/>
              </a:rPr>
              <a:t> </a:t>
            </a:r>
            <a:r>
              <a:rPr lang="en-US" altLang="zh-TW" dirty="0">
                <a:solidFill>
                  <a:srgbClr val="55E439"/>
                </a:solidFill>
                <a:highlight>
                  <a:srgbClr val="2A211C"/>
                </a:highlight>
                <a:ea typeface="Adobe 繁黑體 Std B"/>
              </a:rPr>
              <a:t>ln</a:t>
            </a:r>
            <a:r>
              <a:rPr lang="en-US" altLang="zh-TW" dirty="0">
                <a:solidFill>
                  <a:srgbClr val="BDAE9D"/>
                </a:solidFill>
                <a:highlight>
                  <a:srgbClr val="2A211C"/>
                </a:highlight>
                <a:ea typeface="Adobe 繁黑體 Std B"/>
              </a:rPr>
              <a:t> </a:t>
            </a:r>
            <a:r>
              <a:rPr lang="en-US" altLang="zh-TW" dirty="0" smtClean="0">
                <a:solidFill>
                  <a:srgbClr val="BDAE9D"/>
                </a:solidFill>
                <a:highlight>
                  <a:srgbClr val="2A211C"/>
                </a:highlight>
                <a:ea typeface="Adobe 繁黑體 Std B"/>
              </a:rPr>
              <a:t>-s </a:t>
            </a:r>
            <a:r>
              <a:rPr lang="en-US" altLang="zh-TW" dirty="0">
                <a:solidFill>
                  <a:srgbClr val="BDAE9D"/>
                </a:solidFill>
                <a:highlight>
                  <a:srgbClr val="2A211C"/>
                </a:highlight>
                <a:ea typeface="Adobe 繁黑體 Std B"/>
              </a:rPr>
              <a:t>/home/USER_NAME/Desktop/pc2-9.4.1/bin/html /</a:t>
            </a:r>
            <a:r>
              <a:rPr lang="en-US" altLang="zh-TW" dirty="0" err="1" smtClean="0">
                <a:solidFill>
                  <a:srgbClr val="BDAE9D"/>
                </a:solidFill>
                <a:highlight>
                  <a:srgbClr val="2A211C"/>
                </a:highlight>
                <a:ea typeface="Adobe 繁黑體 Std B"/>
              </a:rPr>
              <a:t>var</a:t>
            </a:r>
            <a:r>
              <a:rPr lang="en-US" altLang="zh-TW" dirty="0" smtClean="0">
                <a:solidFill>
                  <a:srgbClr val="BDAE9D"/>
                </a:solidFill>
                <a:highlight>
                  <a:srgbClr val="2A211C"/>
                </a:highlight>
                <a:ea typeface="Adobe 繁黑體 Std B"/>
              </a:rPr>
              <a:t>/www</a:t>
            </a:r>
            <a:endParaRPr lang="en-US" altLang="zh-TW" dirty="0">
              <a:solidFill>
                <a:srgbClr val="BDAE9D"/>
              </a:solidFill>
              <a:highlight>
                <a:srgbClr val="2A211C"/>
              </a:highlight>
              <a:ea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3716531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Unzip pc2-9.4.1.zip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94" y="2204864"/>
            <a:ext cx="6237811" cy="40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2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pc2v9.ini</a:t>
            </a:r>
            <a:r>
              <a:rPr lang="zh-TW" altLang="en-US" dirty="0"/>
              <a:t>檔案直接移至到</a:t>
            </a:r>
            <a:r>
              <a:rPr lang="en-US" altLang="zh-TW" dirty="0"/>
              <a:t>bin</a:t>
            </a:r>
            <a:r>
              <a:rPr lang="zh-TW" altLang="en-US" dirty="0"/>
              <a:t>資料夾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94" y="2204864"/>
            <a:ext cx="6237811" cy="4070374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1453094" y="2219604"/>
            <a:ext cx="6226629" cy="4040893"/>
            <a:chOff x="1674000" y="2372400"/>
            <a:chExt cx="6226629" cy="4040893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/>
            <a:srcRect r="55714" b="48907"/>
            <a:stretch/>
          </p:blipFill>
          <p:spPr>
            <a:xfrm>
              <a:off x="1674000" y="2372400"/>
              <a:ext cx="6226629" cy="4040893"/>
            </a:xfrm>
            <a:prstGeom prst="rect">
              <a:avLst/>
            </a:prstGeom>
          </p:spPr>
        </p:pic>
        <p:sp>
          <p:nvSpPr>
            <p:cNvPr id="9" name="弧形向右箭號 8"/>
            <p:cNvSpPr/>
            <p:nvPr/>
          </p:nvSpPr>
          <p:spPr>
            <a:xfrm rot="10800000">
              <a:off x="3242581" y="3448049"/>
              <a:ext cx="405494" cy="1228724"/>
            </a:xfrm>
            <a:prstGeom prst="curved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8188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11871</TotalTime>
  <Words>763</Words>
  <Application>Microsoft Office PowerPoint</Application>
  <PresentationFormat>如螢幕大小 (4:3)</PresentationFormat>
  <Paragraphs>340</Paragraphs>
  <Slides>75</Slides>
  <Notes>40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83" baseType="lpstr">
      <vt:lpstr>Adobe Gothic Std B</vt:lpstr>
      <vt:lpstr>Adobe 繁黑體 Std B</vt:lpstr>
      <vt:lpstr>微軟正黑體</vt:lpstr>
      <vt:lpstr>新細明體</vt:lpstr>
      <vt:lpstr>Arial</vt:lpstr>
      <vt:lpstr>Calibri</vt:lpstr>
      <vt:lpstr>Cambria Math</vt:lpstr>
      <vt:lpstr>清晰度</vt:lpstr>
      <vt:lpstr>Programming Contest Control PC^2 9.4.1 完整教學文件 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Server</vt:lpstr>
      <vt:lpstr>Server</vt:lpstr>
      <vt:lpstr>Server</vt:lpstr>
      <vt:lpstr>Server</vt:lpstr>
      <vt:lpstr>Server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Administrator</vt:lpstr>
      <vt:lpstr>Judge</vt:lpstr>
      <vt:lpstr>Administrator</vt:lpstr>
      <vt:lpstr>Judge</vt:lpstr>
      <vt:lpstr>Judge</vt:lpstr>
      <vt:lpstr>Judge</vt:lpstr>
      <vt:lpstr>Judge</vt:lpstr>
      <vt:lpstr>Judge</vt:lpstr>
      <vt:lpstr>Judge</vt:lpstr>
      <vt:lpstr>Team</vt:lpstr>
      <vt:lpstr>Administrator</vt:lpstr>
      <vt:lpstr>Team</vt:lpstr>
      <vt:lpstr>Team</vt:lpstr>
      <vt:lpstr>Team</vt:lpstr>
      <vt:lpstr>Team</vt:lpstr>
      <vt:lpstr>Team</vt:lpstr>
      <vt:lpstr>Team</vt:lpstr>
      <vt:lpstr>Team</vt:lpstr>
      <vt:lpstr>Team</vt:lpstr>
      <vt:lpstr>Team</vt:lpstr>
      <vt:lpstr>Scoreboard</vt:lpstr>
      <vt:lpstr>Administrator</vt:lpstr>
      <vt:lpstr>Scoreboard</vt:lpstr>
      <vt:lpstr>Scoreboard</vt:lpstr>
      <vt:lpstr>Scoreboard</vt:lpstr>
      <vt:lpstr>Scoreboard</vt:lpstr>
      <vt:lpstr>Scoreboard</vt:lpstr>
      <vt:lpstr>Scoreboard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大數據與數位匯流創新中心</dc:title>
  <dc:creator>krlai_yzu</dc:creator>
  <cp:lastModifiedBy>1413b</cp:lastModifiedBy>
  <cp:revision>294</cp:revision>
  <dcterms:created xsi:type="dcterms:W3CDTF">2016-04-23T12:00:49Z</dcterms:created>
  <dcterms:modified xsi:type="dcterms:W3CDTF">2017-12-21T09:59:36Z</dcterms:modified>
</cp:coreProperties>
</file>